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471" r:id="rId3"/>
    <p:sldId id="470" r:id="rId4"/>
    <p:sldId id="504" r:id="rId5"/>
    <p:sldId id="505" r:id="rId6"/>
    <p:sldId id="506" r:id="rId7"/>
    <p:sldId id="508" r:id="rId8"/>
    <p:sldId id="371" r:id="rId9"/>
    <p:sldId id="460" r:id="rId10"/>
    <p:sldId id="488" r:id="rId11"/>
    <p:sldId id="456" r:id="rId12"/>
    <p:sldId id="455" r:id="rId13"/>
    <p:sldId id="472" r:id="rId14"/>
    <p:sldId id="473" r:id="rId15"/>
    <p:sldId id="484" r:id="rId16"/>
    <p:sldId id="507" r:id="rId17"/>
    <p:sldId id="492" r:id="rId18"/>
    <p:sldId id="491" r:id="rId19"/>
    <p:sldId id="494" r:id="rId20"/>
    <p:sldId id="493" r:id="rId21"/>
    <p:sldId id="495" r:id="rId22"/>
    <p:sldId id="497" r:id="rId23"/>
    <p:sldId id="496" r:id="rId24"/>
    <p:sldId id="474" r:id="rId25"/>
    <p:sldId id="489" r:id="rId26"/>
    <p:sldId id="485" r:id="rId27"/>
    <p:sldId id="475" r:id="rId28"/>
    <p:sldId id="490" r:id="rId29"/>
    <p:sldId id="487" r:id="rId30"/>
    <p:sldId id="498" r:id="rId31"/>
    <p:sldId id="479" r:id="rId32"/>
    <p:sldId id="500" r:id="rId33"/>
    <p:sldId id="499" r:id="rId34"/>
    <p:sldId id="503" r:id="rId35"/>
    <p:sldId id="483" r:id="rId36"/>
    <p:sldId id="502" r:id="rId37"/>
    <p:sldId id="509" r:id="rId38"/>
    <p:sldId id="510" r:id="rId39"/>
    <p:sldId id="48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 showGuides="1">
      <p:cViewPr>
        <p:scale>
          <a:sx n="53" d="100"/>
          <a:sy n="53" d="100"/>
        </p:scale>
        <p:origin x="480" y="804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0142D-A6F4-EF1D-D159-DCDBDA9A1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4EACCB-5ED2-5C58-009F-6EFC5F391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D17E0-8CEC-AEB9-280A-DDDBFBE0E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4BAE5-11D0-EB2C-B2C3-993FB278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BF05D-09CE-4578-EA6C-90E89A7E4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964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C7DCA-4388-3D2C-FB30-CC743E946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E66DFE-C1A5-B0E4-034B-7B72A46830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C31E4-602B-A291-81B2-4BF9595C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53AA9-B4D0-E826-CD9C-47F3BB40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D5B70-68A8-B3E4-B184-86FFEE8C5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2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60AF1C-C5B2-22A4-EA9C-F23C9AF18C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C567C-F5C1-7C35-F3CE-C8052E92D6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8644F-BB97-CC9B-71D9-1F9A6E7C4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8D953-A14E-D6AD-6970-9013C2698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9ABE1-F7B2-9532-7CED-49F421EBE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815F1-A18B-1D85-72CF-758BAE117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60CA2-D9D8-443D-D732-6B6802965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67F87-7375-3957-86C1-AC53E261D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69E6F-7FD8-D37F-D800-B4C18FCFE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DD221-3F2E-CCBD-A6D3-B2594D550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1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DB0C2-A782-F56D-50C1-3566F4E10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A2333D-BCCD-B00E-C3CF-9B9E3937E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3500A-3FF8-3599-8A64-8F3F871AF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64DE7-EFD3-A43D-3BF8-E16041786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09947-4CA5-9C47-A9E8-9A307FD1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56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52D38-42EC-76B1-CCFD-503CE9787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796C-57CC-EAFF-2669-AE52C7440B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1D9C8-D84A-1D24-3BCA-E18F484708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ED8E8-5CEB-377C-CF5C-B2511F924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523462-0E06-EEB2-4C4D-C3D692B17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F5A71-05B9-4E70-0DD9-CC1E0C5E9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97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C7EEF-3F41-183B-E47B-63C1071E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6CB63-3636-3473-01A9-B4C0224EA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0561C-DBD0-1043-8A71-37D3AF37F2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934E35-D4BF-9CB8-BFCF-6756A5DFE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263EB3-EFE0-8DA7-B71C-95D80E0CCF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5F03BF-C325-A5C1-FA6F-2798B97D6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DEF404-750A-46E3-B468-1977D4C2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521185-3C92-628D-B3CA-416A7972D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53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370F1-BF61-79AF-11F2-75DA1BF4E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C0EF2-707A-5A36-D52F-4CF26B605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5A5E42-76E3-8E91-CCC4-071815064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D66E4F-E5A4-4DC2-A02F-3FB750665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71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8E13CD-144E-7DFA-D97A-493ACA5F0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42B59-B170-4ADD-D9F6-EC8F36AD5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9D738-6AD9-858A-31B8-41914DCAE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0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A4E1D-0A49-DCF4-B7A7-874A183AC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0FC7B-1C53-C0E6-C3B8-0BC9F86CB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5E301B-285F-B640-3F5F-C2F389CDD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83579D-F20C-5936-5CD4-5F76390F7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94FBBC-9AC7-9F8D-B2B4-FDE4C1747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6C199D-CC3F-AB01-2DF1-DB642FC94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20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78512-B242-7248-FC7D-7E594B940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01A1B0-4063-2B78-DD91-CBFBF772FF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24F8DE-BB1A-6F48-0100-2A903188E0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1C6FE-791C-C030-ECD4-FD4A957D9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866E2-F0C1-E7A1-4240-0541874E7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D2B9C-53CB-027D-C02D-4975080C5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20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58E508-ED9B-BA8C-A207-877A393C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377480-3445-F1AF-7953-96FD28458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1882C-639A-38A2-0D52-FAA710C8EE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5B741-9C92-4EE5-BB92-8C6B64555212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D05BF-DCC7-A84E-CA99-FAD02651F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DED31-A280-5C7D-D1E4-92EA44E100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9553C-FE35-4EDA-95A6-808FC89F6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1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aflowlib.org/prototype-encyclopedia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symotter.org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groups.symotter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762000"/>
            <a:ext cx="8001000" cy="2838450"/>
          </a:xfrm>
        </p:spPr>
        <p:txBody>
          <a:bodyPr anchor="ctr">
            <a:normAutofit/>
          </a:bodyPr>
          <a:lstStyle/>
          <a:p>
            <a:r>
              <a:rPr lang="en-US" altLang="en-US" sz="4800" dirty="0"/>
              <a:t>The Genie in the Jmol: </a:t>
            </a:r>
            <a:br>
              <a:rPr lang="en-US" altLang="en-US" sz="4800" dirty="0"/>
            </a:br>
            <a:r>
              <a:rPr lang="en-US" altLang="en-US" sz="4800" dirty="0"/>
              <a:t>Your Wish is My Command!</a:t>
            </a:r>
            <a:endParaRPr lang="en-US" altLang="en-US" sz="4800" i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2590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3200" dirty="0"/>
              <a:t>Robert M. Hanson</a:t>
            </a:r>
          </a:p>
          <a:p>
            <a:pPr>
              <a:lnSpc>
                <a:spcPct val="80000"/>
              </a:lnSpc>
            </a:pPr>
            <a:r>
              <a:rPr lang="en-US" altLang="en-US" sz="3200" dirty="0"/>
              <a:t>St. Olaf College</a:t>
            </a:r>
          </a:p>
          <a:p>
            <a:pPr>
              <a:lnSpc>
                <a:spcPct val="80000"/>
              </a:lnSpc>
            </a:pPr>
            <a:endParaRPr lang="en-US" altLang="en-US" dirty="0"/>
          </a:p>
          <a:p>
            <a:pPr>
              <a:lnSpc>
                <a:spcPct val="80000"/>
              </a:lnSpc>
            </a:pPr>
            <a:r>
              <a:rPr lang="en-US" altLang="en-US" dirty="0"/>
              <a:t>Latin American Crystallographic Association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Sixth Annual Meeting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Montevideo, Uruguay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23 September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6B802A-F930-6858-E9E5-9B4FC8577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252" y="3284984"/>
            <a:ext cx="209550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7E62ED8-8804-BEF2-AD55-745E1FBAA8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General Introduction to Jmol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A2AB036-73D2-1169-8D93-6AADFE35C3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9725" y="1600200"/>
            <a:ext cx="53340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 dirty="0"/>
              <a:t>Configurations: 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b="1" dirty="0"/>
              <a:t>JmolD.jar Java Application</a:t>
            </a:r>
            <a:endParaRPr lang="en-US" altLang="en-US" sz="2400" dirty="0"/>
          </a:p>
          <a:p>
            <a:pPr eaLnBrk="1" hangingPunct="1">
              <a:buFontTx/>
              <a:buNone/>
            </a:pPr>
            <a:endParaRPr lang="en-US" altLang="en-US" sz="2400" b="1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Full double precision</a:t>
            </a: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4BC0C147-854D-9FAE-4BB5-6B8A077F5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43400"/>
            <a:ext cx="47434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2">
            <a:extLst>
              <a:ext uri="{FF2B5EF4-FFF2-40B4-BE49-F238E27FC236}">
                <a16:creationId xmlns:a16="http://schemas.microsoft.com/office/drawing/2014/main" id="{E520549C-3A71-E11B-B63E-166795BC5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531495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090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424B636-4BD0-3049-7C90-9952D398AE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General Introduction to Jmol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1C8D729-F519-DC12-D24B-9E2415FB9D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9344" y="1600201"/>
            <a:ext cx="5486400" cy="5149515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en-US" sz="2400" dirty="0"/>
              <a:t>Configurations: 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b="1" dirty="0"/>
              <a:t>JmolData.jar and JmolDataD.jar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command-line interface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fully scriptable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runs “headless” (no user interface)</a:t>
            </a:r>
          </a:p>
          <a:p>
            <a:pPr>
              <a:buNone/>
            </a:pPr>
            <a:r>
              <a:rPr lang="en-US" altLang="en-US" sz="2400" dirty="0"/>
              <a:t>can create  images and do analyses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allows for automated workflow</a:t>
            </a:r>
          </a:p>
          <a:p>
            <a:pPr>
              <a:buNone/>
            </a:pPr>
            <a:r>
              <a:rPr lang="en-US" altLang="en-US" sz="2400" dirty="0"/>
              <a:t>can be used as server-side app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</p:txBody>
      </p:sp>
      <p:pic>
        <p:nvPicPr>
          <p:cNvPr id="9220" name="Picture 1">
            <a:extLst>
              <a:ext uri="{FF2B5EF4-FFF2-40B4-BE49-F238E27FC236}">
                <a16:creationId xmlns:a16="http://schemas.microsoft.com/office/drawing/2014/main" id="{8CF8F7D3-9347-E2A0-D548-1774BF92E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95" y="2812479"/>
            <a:ext cx="6164262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1">
            <a:extLst>
              <a:ext uri="{FF2B5EF4-FFF2-40B4-BE49-F238E27FC236}">
                <a16:creationId xmlns:a16="http://schemas.microsoft.com/office/drawing/2014/main" id="{B321AF99-8F13-D2F6-7D80-5AF2A7CBD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100" y="6496050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General Introduction to Jmol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3778E368-E084-CD65-E764-CDA9553B7C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9344" y="1600201"/>
            <a:ext cx="4038600" cy="5257799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en-US" sz="2400" dirty="0"/>
              <a:t>Configurations: 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b="1" dirty="0"/>
              <a:t>JavaScript App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double precision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identical to JmolD.jar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works in all popular browsers, including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  Safari for the iPad, android phones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allows </a:t>
            </a:r>
            <a:r>
              <a:rPr lang="en-US" altLang="en-US" sz="2400" dirty="0" err="1"/>
              <a:t>drag&amp;drop</a:t>
            </a: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somewhat slower than Java</a:t>
            </a:r>
          </a:p>
        </p:txBody>
      </p:sp>
      <p:pic>
        <p:nvPicPr>
          <p:cNvPr id="13316" name="Picture 2">
            <a:extLst>
              <a:ext uri="{FF2B5EF4-FFF2-40B4-BE49-F238E27FC236}">
                <a16:creationId xmlns:a16="http://schemas.microsoft.com/office/drawing/2014/main" id="{A9E58CF5-D776-2A5A-5376-4F074DED5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474" y="2001837"/>
            <a:ext cx="5867400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1A43A2-0C22-917E-9DE8-728DD96DDB84}"/>
              </a:ext>
            </a:extLst>
          </p:cNvPr>
          <p:cNvSpPr txBox="1"/>
          <p:nvPr/>
        </p:nvSpPr>
        <p:spPr>
          <a:xfrm>
            <a:off x="3404870" y="1563763"/>
            <a:ext cx="6094476" cy="43651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Jmol - hansonr@stolaf.edu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Idea: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Name: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944074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quickly load example files from any space group.</a:t>
            </a:r>
          </a:p>
        </p:txBody>
      </p:sp>
    </p:spTree>
    <p:extLst>
      <p:ext uri="{BB962C8B-B14F-4D97-AF65-F5344CB8AC3E}">
        <p14:creationId xmlns:p14="http://schemas.microsoft.com/office/powerpoint/2010/main" val="3265876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quickly load example files from any space group.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load =</a:t>
            </a:r>
            <a:r>
              <a:rPr lang="en-US" b="1" dirty="0" err="1"/>
              <a:t>aflowlib</a:t>
            </a:r>
            <a:r>
              <a:rPr lang="en-US" b="1" dirty="0"/>
              <a:t>/36.6 packed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A6871-A240-2242-23D1-9B8BF73309F3}"/>
              </a:ext>
            </a:extLst>
          </p:cNvPr>
          <p:cNvSpPr txBox="1"/>
          <p:nvPr/>
        </p:nvSpPr>
        <p:spPr>
          <a:xfrm>
            <a:off x="909781" y="4313382"/>
            <a:ext cx="55372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Loads a structure from the AFLOW Encyclopedia of Crystallographic Prototypes</a:t>
            </a:r>
          </a:p>
          <a:p>
            <a:endParaRPr lang="en-US" sz="2000" dirty="0"/>
          </a:p>
          <a:p>
            <a:r>
              <a:rPr lang="en-US" sz="2000" dirty="0"/>
              <a:t>All space groups are represented by at least one structure.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92D379-9C82-BE77-19BD-3C9AA3EB0770}"/>
              </a:ext>
            </a:extLst>
          </p:cNvPr>
          <p:cNvSpPr txBox="1"/>
          <p:nvPr/>
        </p:nvSpPr>
        <p:spPr>
          <a:xfrm>
            <a:off x="838200" y="630820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https://aflowlib.org/prototype-encyclopedia</a:t>
            </a: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3E30FCE-290D-CFB5-72A1-C1BF049F1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01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19"/>
            <a:ext cx="10011236" cy="5212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build a crystal from scratch using Jmol.</a:t>
            </a:r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2C3356-34A7-70F5-2754-EFCD0331C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33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19"/>
            <a:ext cx="10011236" cy="5212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build a crystal from scratch using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/36.6</a:t>
            </a:r>
          </a:p>
          <a:p>
            <a:pPr marL="0" indent="0">
              <a:buNone/>
            </a:pPr>
            <a:r>
              <a:rPr lang="en-US" dirty="0"/>
              <a:t>show </a:t>
            </a:r>
            <a:r>
              <a:rPr lang="en-US" dirty="0" err="1"/>
              <a:t>unitcell</a:t>
            </a:r>
            <a:endParaRPr lang="en-US" dirty="0"/>
          </a:p>
          <a:p>
            <a:pPr marL="0" indent="0">
              <a:buNone/>
            </a:pPr>
            <a:r>
              <a:rPr lang="sv-SE" b="1" i="1" dirty="0"/>
              <a:t>a=8.843, b=5.473, c=4.835, </a:t>
            </a:r>
          </a:p>
          <a:p>
            <a:pPr marL="0" indent="0">
              <a:buNone/>
            </a:pPr>
            <a:r>
              <a:rPr lang="sv-SE" b="1" i="1" dirty="0"/>
              <a:t>  alpha=90.0, beta=90.0, gamma=90.0</a:t>
            </a:r>
            <a:endParaRPr lang="en-US" b="1" i="1" dirty="0"/>
          </a:p>
          <a:p>
            <a:pPr marL="0" indent="0">
              <a:buNone/>
            </a:pPr>
            <a:r>
              <a:rPr lang="pt-BR" dirty="0"/>
              <a:t>print {*}.label("%e %6.3[fxyz]")</a:t>
            </a:r>
          </a:p>
          <a:p>
            <a:pPr marL="0" indent="0">
              <a:buNone/>
            </a:pPr>
            <a:r>
              <a:rPr lang="pt-BR" b="1" i="1" dirty="0"/>
              <a:t>O  0.000 0.214 0.230</a:t>
            </a:r>
          </a:p>
          <a:p>
            <a:pPr marL="0" indent="0">
              <a:buNone/>
            </a:pPr>
            <a:r>
              <a:rPr lang="pt-BR" b="1" i="1" dirty="0"/>
              <a:t>N  0.218 0.121 0.642</a:t>
            </a:r>
          </a:p>
          <a:p>
            <a:pPr marL="0" indent="0">
              <a:buNone/>
            </a:pPr>
            <a:r>
              <a:rPr lang="pt-BR" b="1" i="1" dirty="0"/>
              <a:t>Si  0.176 0.151 0.290</a:t>
            </a:r>
            <a:endParaRPr lang="en-US" b="1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53D920-CF6B-91F0-8A34-49553477B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CA27F3-2116-0ABC-156D-2A6B33EE4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706" y="170730"/>
            <a:ext cx="1805239" cy="122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91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885620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build a crystal from scratch using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zap </a:t>
            </a:r>
            <a:r>
              <a:rPr lang="en-US" b="1" dirty="0" err="1"/>
              <a:t>spacegroup</a:t>
            </a:r>
            <a:r>
              <a:rPr lang="en-US" b="1" dirty="0"/>
              <a:t> 36 </a:t>
            </a:r>
          </a:p>
          <a:p>
            <a:pPr marL="0" indent="0">
              <a:buNone/>
            </a:pPr>
            <a:r>
              <a:rPr lang="en-US" b="1" dirty="0"/>
              <a:t>        </a:t>
            </a:r>
            <a:r>
              <a:rPr lang="en-US" b="1" dirty="0" err="1"/>
              <a:t>unitcell</a:t>
            </a:r>
            <a:r>
              <a:rPr lang="en-US" b="1" dirty="0"/>
              <a:t> [8.843 5.473 4.835 90 90 90]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B75E7-3975-C18D-FCF2-23F35028A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706" y="170730"/>
            <a:ext cx="1805239" cy="12288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15347D-DD87-B89A-8579-3B3406D11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446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885620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build a crystal from scratch using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zap </a:t>
            </a:r>
            <a:r>
              <a:rPr lang="en-US" b="1" dirty="0" err="1"/>
              <a:t>spacegroup</a:t>
            </a:r>
            <a:r>
              <a:rPr lang="en-US" b="1" dirty="0"/>
              <a:t> 36 </a:t>
            </a:r>
          </a:p>
          <a:p>
            <a:pPr marL="0" indent="0">
              <a:buNone/>
            </a:pPr>
            <a:r>
              <a:rPr lang="en-US" b="1" dirty="0"/>
              <a:t>        </a:t>
            </a:r>
            <a:r>
              <a:rPr lang="en-US" b="1" dirty="0" err="1"/>
              <a:t>unitcell</a:t>
            </a:r>
            <a:r>
              <a:rPr lang="en-US" b="1" dirty="0"/>
              <a:t> [8.843 5.473 4.835 90 90 90]</a:t>
            </a:r>
          </a:p>
          <a:p>
            <a:pPr marL="0" indent="0">
              <a:buNone/>
            </a:pPr>
            <a:r>
              <a:rPr lang="en-US" dirty="0" err="1"/>
              <a:t>moveto</a:t>
            </a:r>
            <a:r>
              <a:rPr lang="en-US" dirty="0"/>
              <a:t> axis c4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B75E7-3975-C18D-FCF2-23F35028A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706" y="170730"/>
            <a:ext cx="1805239" cy="12288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E7DCC0-92AE-E666-016F-490AF32A61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26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dirty="0" err="1"/>
              <a:t>Acknowledgments</a:t>
            </a:r>
            <a:endParaRPr lang="en-US" altLang="en-US" dirty="0"/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2242842" y="1417638"/>
            <a:ext cx="385138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/>
              <a:t>This presentation is dedicated to George </a:t>
            </a:r>
            <a:r>
              <a:rPr lang="en-US" altLang="en-US" sz="2400" dirty="0" err="1"/>
              <a:t>Hardgrove</a:t>
            </a:r>
            <a:r>
              <a:rPr lang="en-US" altLang="en-US" sz="2400" dirty="0"/>
              <a:t>, Professor of Chemistry at St. Olaf College 1959-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7C47EF-0EDE-2B91-2D09-BC3941D6C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362119"/>
            <a:ext cx="3060340" cy="27356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59B4E6-6049-5A53-A4AD-F68C1FFF573D}"/>
              </a:ext>
            </a:extLst>
          </p:cNvPr>
          <p:cNvSpPr txBox="1"/>
          <p:nvPr/>
        </p:nvSpPr>
        <p:spPr>
          <a:xfrm>
            <a:off x="2350009" y="4727448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whose fascination with all things crystallographic sparked my interest in structure determination and the beauty of crystallographic symmetry</a:t>
            </a:r>
          </a:p>
        </p:txBody>
      </p:sp>
    </p:spTree>
    <p:extLst>
      <p:ext uri="{BB962C8B-B14F-4D97-AF65-F5344CB8AC3E}">
        <p14:creationId xmlns:p14="http://schemas.microsoft.com/office/powerpoint/2010/main" val="3543100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CFC7B2-DE74-7946-A0B4-3AB205C0E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360152" cy="5041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build a crystal from scratch using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modelkit</a:t>
            </a:r>
            <a:r>
              <a:rPr lang="en-US" dirty="0"/>
              <a:t> zap </a:t>
            </a:r>
            <a:r>
              <a:rPr lang="en-US" dirty="0" err="1"/>
              <a:t>spacegroup</a:t>
            </a:r>
            <a:r>
              <a:rPr lang="en-US" dirty="0"/>
              <a:t> 36 </a:t>
            </a:r>
          </a:p>
          <a:p>
            <a:pPr marL="0" indent="0">
              <a:buNone/>
            </a:pPr>
            <a:r>
              <a:rPr lang="en-US" dirty="0"/>
              <a:t>        </a:t>
            </a:r>
            <a:r>
              <a:rPr lang="en-US" dirty="0" err="1"/>
              <a:t>unitcell</a:t>
            </a:r>
            <a:r>
              <a:rPr lang="en-US" dirty="0"/>
              <a:t> [8.843 5.473 4.835 90 90 90]</a:t>
            </a:r>
          </a:p>
          <a:p>
            <a:pPr marL="0" indent="0">
              <a:buNone/>
            </a:pPr>
            <a:r>
              <a:rPr lang="en-US" dirty="0" err="1"/>
              <a:t>moveto</a:t>
            </a:r>
            <a:r>
              <a:rPr lang="en-US" dirty="0"/>
              <a:t> axis c4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add O  {0.000 0.214 0.230/1} packed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add N  {0.218 0.121 0.642/1} packed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add Si {0.176 0.151 0.290/1} packed</a:t>
            </a:r>
          </a:p>
          <a:p>
            <a:pPr marL="0" indent="0">
              <a:buNone/>
            </a:pPr>
            <a:r>
              <a:rPr lang="en-US" dirty="0"/>
              <a:t>connect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1AF523-2B79-5471-29CD-0052FCCA7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706" y="170730"/>
            <a:ext cx="1805239" cy="122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55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360152" cy="5212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move atoms around in a crystal structure.</a:t>
            </a:r>
          </a:p>
        </p:txBody>
      </p:sp>
    </p:spTree>
    <p:extLst>
      <p:ext uri="{BB962C8B-B14F-4D97-AF65-F5344CB8AC3E}">
        <p14:creationId xmlns:p14="http://schemas.microsoft.com/office/powerpoint/2010/main" val="2908554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360152" cy="5212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move atoms around in a crystal structure.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/36.6 packed</a:t>
            </a:r>
          </a:p>
          <a:p>
            <a:pPr marL="0" indent="0">
              <a:buNone/>
            </a:pPr>
            <a:r>
              <a:rPr lang="en-US" b="1" dirty="0"/>
              <a:t>set picking </a:t>
            </a:r>
            <a:r>
              <a:rPr lang="en-US" b="1" dirty="0" err="1"/>
              <a:t>dragatom</a:t>
            </a: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CFC7B2-DE74-7946-A0B4-3AB205C0E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96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A8FAE9-A16A-4894-EA11-CE29D8302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533" y="2131597"/>
            <a:ext cx="4714875" cy="4714875"/>
          </a:xfrm>
          <a:prstGeom prst="rect">
            <a:avLst/>
          </a:prstGeom>
        </p:spPr>
      </p:pic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 noChangeAspect="1"/>
          </p:cNvSpPr>
          <p:nvPr>
            <p:ph idx="1"/>
          </p:nvPr>
        </p:nvSpPr>
        <p:spPr>
          <a:xfrm>
            <a:off x="841248" y="1645920"/>
            <a:ext cx="10360152" cy="5212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move atoms around in a crystal structure.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</a:t>
            </a:r>
            <a:r>
              <a:rPr lang="en-US"/>
              <a:t>36.6 packed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set picking </a:t>
            </a:r>
            <a:r>
              <a:rPr lang="en-US" b="1" dirty="0" err="1"/>
              <a:t>dragatom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20716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switch among space group settings for a loaded model.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927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switch among space group settings for a loaded model.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/101 </a:t>
            </a:r>
            <a:r>
              <a:rPr lang="en-US" dirty="0" err="1"/>
              <a:t>packed;zoom</a:t>
            </a:r>
            <a:r>
              <a:rPr lang="en-US" dirty="0"/>
              <a:t> 60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BEA574-8FF6-1050-4C5D-4B210652E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17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switch among space group settings for a loaded model.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/101 </a:t>
            </a:r>
            <a:r>
              <a:rPr lang="en-US" dirty="0" err="1"/>
              <a:t>packed;zoom</a:t>
            </a:r>
            <a:r>
              <a:rPr lang="en-US" dirty="0"/>
              <a:t> 60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</a:t>
            </a:r>
            <a:r>
              <a:rPr lang="en-US" b="1" dirty="0" err="1"/>
              <a:t>spacegroup</a:t>
            </a:r>
            <a:r>
              <a:rPr lang="en-US" b="1" dirty="0"/>
              <a:t> "C 42 m c" packed</a:t>
            </a:r>
          </a:p>
          <a:p>
            <a:pPr marL="0" indent="0">
              <a:buNone/>
            </a:pPr>
            <a:r>
              <a:rPr lang="en-US" dirty="0"/>
              <a:t>connect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C635F8-B5D2-7FE8-0D1B-249FD842F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60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identify a model’s space group based on its symmetry.</a:t>
            </a:r>
          </a:p>
        </p:txBody>
      </p:sp>
    </p:spTree>
    <p:extLst>
      <p:ext uri="{BB962C8B-B14F-4D97-AF65-F5344CB8AC3E}">
        <p14:creationId xmlns:p14="http://schemas.microsoft.com/office/powerpoint/2010/main" val="4284828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identify a model’s space group based on its symmetry.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/75 packed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</a:t>
            </a:r>
            <a:r>
              <a:rPr lang="en-US" b="1" dirty="0" err="1"/>
              <a:t>spacegroup</a:t>
            </a:r>
            <a:r>
              <a:rPr lang="en-US" b="1" dirty="0"/>
              <a:t> 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8F2EC7-5479-2267-C684-0D82E96C4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28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…Jmol could identify a model’s space group based on its symmetry.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/75 packed</a:t>
            </a:r>
          </a:p>
          <a:p>
            <a:pPr marL="0" indent="0">
              <a:buNone/>
            </a:pPr>
            <a:r>
              <a:rPr lang="en-US" dirty="0" err="1"/>
              <a:t>modelkit</a:t>
            </a:r>
            <a:r>
              <a:rPr lang="en-US" dirty="0"/>
              <a:t> </a:t>
            </a:r>
            <a:r>
              <a:rPr lang="en-US" dirty="0" err="1"/>
              <a:t>spcaegroup</a:t>
            </a:r>
            <a:r>
              <a:rPr lang="en-US" dirty="0"/>
              <a:t> p1</a:t>
            </a:r>
          </a:p>
          <a:p>
            <a:pPr marL="0" indent="0">
              <a:buNone/>
            </a:pPr>
            <a:r>
              <a:rPr lang="en-US" b="1" dirty="0" err="1"/>
              <a:t>modelkit</a:t>
            </a:r>
            <a:r>
              <a:rPr lang="en-US" b="1" dirty="0"/>
              <a:t> </a:t>
            </a:r>
            <a:r>
              <a:rPr lang="en-US" b="1" dirty="0" err="1"/>
              <a:t>spacegroup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  </a:t>
            </a:r>
            <a:r>
              <a:rPr lang="pt-BR" i="1" dirty="0"/>
              <a:t>75 HM:P 4 #75:a,b,c</a:t>
            </a:r>
            <a:endParaRPr lang="en-US" i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E90794-FD5B-9A21-3398-E2E0504A5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6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dirty="0" err="1"/>
              <a:t>Acknowledgments</a:t>
            </a:r>
            <a:endParaRPr lang="en-US" altLang="en-US" dirty="0"/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44E72334-36A0-3949-A207-079D2FF00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575" y="1422771"/>
            <a:ext cx="85969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/>
              <a:t>Huge thanks to the Jmol User Group for so many great idea and encouragement over the past 18 years, just a few listed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871CA3-BA2D-968A-32CE-2A817386B861}"/>
              </a:ext>
            </a:extLst>
          </p:cNvPr>
          <p:cNvSpPr txBox="1"/>
          <p:nvPr/>
        </p:nvSpPr>
        <p:spPr>
          <a:xfrm>
            <a:off x="1665551" y="3056021"/>
            <a:ext cx="197605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Philip Bays</a:t>
            </a:r>
          </a:p>
          <a:p>
            <a:r>
              <a:rPr lang="en-US" dirty="0" err="1"/>
              <a:t>Norwid</a:t>
            </a:r>
            <a:r>
              <a:rPr lang="en-US" dirty="0"/>
              <a:t> </a:t>
            </a:r>
            <a:r>
              <a:rPr lang="en-US" dirty="0" err="1"/>
              <a:t>Behrnd</a:t>
            </a:r>
            <a:endParaRPr lang="en-US" dirty="0"/>
          </a:p>
          <a:p>
            <a:r>
              <a:rPr lang="en-US" dirty="0"/>
              <a:t>I. Camps</a:t>
            </a:r>
          </a:p>
          <a:p>
            <a:r>
              <a:rPr lang="en-US" dirty="0"/>
              <a:t>Pat Carroll</a:t>
            </a:r>
          </a:p>
          <a:p>
            <a:r>
              <a:rPr lang="en-US" dirty="0"/>
              <a:t>Martin Foster</a:t>
            </a:r>
          </a:p>
          <a:p>
            <a:r>
              <a:rPr lang="en-US" dirty="0"/>
              <a:t>Marco </a:t>
            </a:r>
            <a:r>
              <a:rPr lang="en-US" dirty="0" err="1"/>
              <a:t>Fusè</a:t>
            </a:r>
            <a:r>
              <a:rPr lang="en-US" dirty="0"/>
              <a:t> </a:t>
            </a:r>
          </a:p>
          <a:p>
            <a:r>
              <a:rPr lang="en-US" dirty="0"/>
              <a:t>Victor Rosas Garcia</a:t>
            </a:r>
          </a:p>
          <a:p>
            <a:r>
              <a:rPr lang="en-US" dirty="0"/>
              <a:t>Nick Greeves</a:t>
            </a:r>
          </a:p>
          <a:p>
            <a:r>
              <a:rPr lang="en-US" dirty="0"/>
              <a:t>Randall Hall</a:t>
            </a:r>
          </a:p>
          <a:p>
            <a:r>
              <a:rPr lang="en-US" dirty="0" err="1"/>
              <a:t>Ángel</a:t>
            </a:r>
            <a:r>
              <a:rPr lang="en-US" dirty="0"/>
              <a:t> </a:t>
            </a:r>
            <a:r>
              <a:rPr lang="en-US" dirty="0" err="1"/>
              <a:t>Herráez</a:t>
            </a:r>
            <a:endParaRPr lang="en-US" dirty="0"/>
          </a:p>
          <a:p>
            <a:r>
              <a:rPr lang="en-US" dirty="0"/>
              <a:t>Michael Howards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9E9A1E-1B1D-E905-A69A-C3B60162F5B7}"/>
              </a:ext>
            </a:extLst>
          </p:cNvPr>
          <p:cNvSpPr txBox="1"/>
          <p:nvPr/>
        </p:nvSpPr>
        <p:spPr>
          <a:xfrm>
            <a:off x="4849909" y="3056021"/>
            <a:ext cx="208582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Peter Khalifah</a:t>
            </a:r>
          </a:p>
          <a:p>
            <a:r>
              <a:rPr lang="en-US" dirty="0"/>
              <a:t>John Keller</a:t>
            </a:r>
          </a:p>
          <a:p>
            <a:r>
              <a:rPr lang="en-US" dirty="0"/>
              <a:t>Martin Kleinschmidt</a:t>
            </a:r>
          </a:p>
          <a:p>
            <a:r>
              <a:rPr lang="en-US" dirty="0"/>
              <a:t>Matt </a:t>
            </a:r>
            <a:r>
              <a:rPr lang="en-US" dirty="0" err="1"/>
              <a:t>Kubasik</a:t>
            </a:r>
            <a:endParaRPr lang="en-US" dirty="0"/>
          </a:p>
          <a:p>
            <a:r>
              <a:rPr lang="en-US" dirty="0"/>
              <a:t>David Leader</a:t>
            </a:r>
          </a:p>
          <a:p>
            <a:r>
              <a:rPr lang="en-US" dirty="0"/>
              <a:t>Eric Martz</a:t>
            </a:r>
          </a:p>
          <a:p>
            <a:r>
              <a:rPr lang="en-US" dirty="0"/>
              <a:t>Nicholas Newell</a:t>
            </a:r>
          </a:p>
          <a:p>
            <a:r>
              <a:rPr lang="en-US" dirty="0"/>
              <a:t>Mark Perri</a:t>
            </a:r>
          </a:p>
          <a:p>
            <a:r>
              <a:rPr lang="en-US" dirty="0"/>
              <a:t>Francesco Pietra</a:t>
            </a:r>
          </a:p>
          <a:p>
            <a:r>
              <a:rPr lang="en-US" dirty="0"/>
              <a:t>Romuald Poteau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15511B-020B-8320-E8E7-401892018843}"/>
              </a:ext>
            </a:extLst>
          </p:cNvPr>
          <p:cNvSpPr txBox="1"/>
          <p:nvPr/>
        </p:nvSpPr>
        <p:spPr>
          <a:xfrm>
            <a:off x="8086615" y="3056021"/>
            <a:ext cx="226703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Tom Pouce</a:t>
            </a:r>
          </a:p>
          <a:p>
            <a:r>
              <a:rPr lang="en-US" dirty="0"/>
              <a:t>Jaime </a:t>
            </a:r>
            <a:r>
              <a:rPr lang="en-US" dirty="0" err="1"/>
              <a:t>Prilusky</a:t>
            </a:r>
            <a:endParaRPr lang="en-US" dirty="0"/>
          </a:p>
          <a:p>
            <a:r>
              <a:rPr lang="en-US" dirty="0"/>
              <a:t>Otis </a:t>
            </a:r>
            <a:r>
              <a:rPr lang="en-US" dirty="0" err="1"/>
              <a:t>Rothenberger</a:t>
            </a:r>
            <a:endParaRPr lang="en-US" dirty="0"/>
          </a:p>
          <a:p>
            <a:r>
              <a:rPr lang="en-US" dirty="0"/>
              <a:t>Henry </a:t>
            </a:r>
            <a:r>
              <a:rPr lang="en-US" dirty="0" err="1"/>
              <a:t>Rzepa</a:t>
            </a:r>
            <a:endParaRPr lang="en-US" dirty="0"/>
          </a:p>
          <a:p>
            <a:r>
              <a:rPr lang="en-US" dirty="0" err="1"/>
              <a:t>Jörg</a:t>
            </a:r>
            <a:r>
              <a:rPr lang="en-US" dirty="0"/>
              <a:t> </a:t>
            </a:r>
            <a:r>
              <a:rPr lang="en-US" dirty="0" err="1"/>
              <a:t>Saßmannshausen</a:t>
            </a:r>
            <a:endParaRPr lang="en-US" dirty="0"/>
          </a:p>
          <a:p>
            <a:r>
              <a:rPr lang="en-US" dirty="0"/>
              <a:t>Joel Sussman</a:t>
            </a:r>
          </a:p>
          <a:p>
            <a:r>
              <a:rPr lang="en-US" dirty="0"/>
              <a:t>Bruce </a:t>
            </a:r>
            <a:r>
              <a:rPr lang="en-US" dirty="0" err="1"/>
              <a:t>Tattershall</a:t>
            </a:r>
            <a:endParaRPr lang="en-US" dirty="0"/>
          </a:p>
          <a:p>
            <a:r>
              <a:rPr lang="en-US" dirty="0"/>
              <a:t>Kevin Theis</a:t>
            </a:r>
          </a:p>
          <a:p>
            <a:r>
              <a:rPr lang="en-US" dirty="0"/>
              <a:t>Simon </a:t>
            </a:r>
            <a:r>
              <a:rPr lang="en-US" dirty="0" err="1"/>
              <a:t>Westrip</a:t>
            </a:r>
            <a:endParaRPr lang="en-US" dirty="0"/>
          </a:p>
          <a:p>
            <a:r>
              <a:rPr lang="en-US" dirty="0" err="1"/>
              <a:t>Geoge</a:t>
            </a:r>
            <a:r>
              <a:rPr lang="en-US" dirty="0"/>
              <a:t> Whitwell</a:t>
            </a:r>
          </a:p>
          <a:p>
            <a:r>
              <a:rPr lang="en-US" dirty="0"/>
              <a:t>Alex Yang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9E0664-6641-2206-97A1-D452EC335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214" y="2225025"/>
            <a:ext cx="5012786" cy="83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854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…I could show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359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…I could show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/36.6 packed</a:t>
            </a:r>
          </a:p>
          <a:p>
            <a:pPr marL="0" indent="0">
              <a:buNone/>
            </a:pPr>
            <a:r>
              <a:rPr lang="en-US" dirty="0" err="1"/>
              <a:t>moveto</a:t>
            </a:r>
            <a:r>
              <a:rPr lang="en-US" dirty="0"/>
              <a:t> axis c1</a:t>
            </a:r>
          </a:p>
          <a:p>
            <a:pPr marL="0" indent="0">
              <a:buNone/>
            </a:pPr>
            <a:r>
              <a:rPr lang="en-US" dirty="0"/>
              <a:t>rotate x 5</a:t>
            </a:r>
          </a:p>
          <a:p>
            <a:pPr marL="0" indent="0">
              <a:buNone/>
            </a:pPr>
            <a:r>
              <a:rPr lang="en-US" dirty="0"/>
              <a:t>rotate y 5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EBB5B3-881C-8CBA-1A36-EC2A36869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84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…I could show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/36.6 packed</a:t>
            </a:r>
          </a:p>
          <a:p>
            <a:pPr marL="0" indent="0">
              <a:buNone/>
            </a:pPr>
            <a:r>
              <a:rPr lang="en-US" dirty="0" err="1"/>
              <a:t>moveto</a:t>
            </a:r>
            <a:r>
              <a:rPr lang="en-US" dirty="0"/>
              <a:t> axis c1</a:t>
            </a:r>
          </a:p>
          <a:p>
            <a:pPr marL="0" indent="0">
              <a:buNone/>
            </a:pPr>
            <a:r>
              <a:rPr lang="en-US" dirty="0"/>
              <a:t>rotate x 5</a:t>
            </a:r>
          </a:p>
          <a:p>
            <a:pPr marL="0" indent="0">
              <a:buNone/>
            </a:pPr>
            <a:r>
              <a:rPr lang="en-US" dirty="0"/>
              <a:t>rotate y 5</a:t>
            </a:r>
          </a:p>
          <a:p>
            <a:pPr marL="0" indent="0">
              <a:buNone/>
            </a:pPr>
            <a:r>
              <a:rPr lang="en-US" b="1" dirty="0"/>
              <a:t>draw </a:t>
            </a:r>
            <a:r>
              <a:rPr lang="en-US" b="1" dirty="0" err="1"/>
              <a:t>spacegroup</a:t>
            </a:r>
            <a:r>
              <a:rPr lang="en-US" b="1" dirty="0"/>
              <a:t> all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C11988-763D-6041-09DD-AE360C691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505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718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load =</a:t>
            </a:r>
            <a:r>
              <a:rPr lang="en-US" dirty="0" err="1"/>
              <a:t>aflowlib</a:t>
            </a:r>
            <a:r>
              <a:rPr lang="en-US" dirty="0"/>
              <a:t>/36.6 packed</a:t>
            </a:r>
          </a:p>
          <a:p>
            <a:pPr marL="0" indent="0">
              <a:buNone/>
            </a:pPr>
            <a:r>
              <a:rPr lang="en-US" dirty="0" err="1"/>
              <a:t>moveto</a:t>
            </a:r>
            <a:r>
              <a:rPr lang="en-US" dirty="0"/>
              <a:t> axis c1</a:t>
            </a:r>
          </a:p>
          <a:p>
            <a:pPr marL="0" indent="0">
              <a:buNone/>
            </a:pPr>
            <a:r>
              <a:rPr lang="en-US" dirty="0"/>
              <a:t>rotate x 5</a:t>
            </a:r>
          </a:p>
          <a:p>
            <a:pPr marL="0" indent="0">
              <a:buNone/>
            </a:pPr>
            <a:r>
              <a:rPr lang="en-US" dirty="0"/>
              <a:t>rotate y 5</a:t>
            </a:r>
          </a:p>
          <a:p>
            <a:pPr marL="0" indent="0">
              <a:buNone/>
            </a:pPr>
            <a:r>
              <a:rPr lang="en-US" dirty="0"/>
              <a:t>draw </a:t>
            </a:r>
            <a:r>
              <a:rPr lang="en-US" dirty="0" err="1"/>
              <a:t>spacegroup</a:t>
            </a:r>
            <a:r>
              <a:rPr lang="en-US" dirty="0"/>
              <a:t> all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C11988-763D-6041-09DD-AE360C691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672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b="1" dirty="0"/>
              <a:t>draw *mirror* on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9A9AF85-1505-DDC4-E492-D4BB3D3C9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2776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*mirror*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b="1" dirty="0"/>
              <a:t>draw *b-g* on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C53622-14D2-A600-29E2-0F57AF15F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925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20"/>
            <a:ext cx="1079328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*mirror*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*b-g*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b="1" dirty="0"/>
              <a:t>draw *n-g* on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CE2203-B990-78DB-8C9E-20B1A500A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525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45919"/>
            <a:ext cx="10793289" cy="5212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…I could show just </a:t>
            </a:r>
            <a:r>
              <a:rPr lang="en-US" b="1" i="1" dirty="0"/>
              <a:t>some</a:t>
            </a:r>
            <a:r>
              <a:rPr lang="en-US" dirty="0"/>
              <a:t> of a space group’s symmetry elements in Jmol.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*mirror*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*b-g*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dirty="0"/>
              <a:t>draw *n-g* on</a:t>
            </a:r>
          </a:p>
          <a:p>
            <a:pPr marL="0" indent="0">
              <a:buNone/>
            </a:pPr>
            <a:r>
              <a:rPr lang="en-US" dirty="0"/>
              <a:t>draw off</a:t>
            </a:r>
          </a:p>
          <a:p>
            <a:pPr marL="0" indent="0">
              <a:buNone/>
            </a:pPr>
            <a:r>
              <a:rPr lang="en-US" b="1" dirty="0"/>
              <a:t>draw *c-g* on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471443A-DBFF-8978-CE27-61AEB5A74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095500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306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017E40C-F040-2087-9795-5A53E5650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I wish…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EDFA9-3F35-1709-230A-B2C9F648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1682016"/>
            <a:ext cx="1081735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…I could…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9600" dirty="0"/>
              <a:t>?</a:t>
            </a:r>
          </a:p>
          <a:p>
            <a:pPr marL="0" indent="0" algn="ctr">
              <a:buNone/>
            </a:pPr>
            <a:r>
              <a:rPr lang="en-US" sz="9600" dirty="0"/>
              <a:t>Your turn!</a:t>
            </a:r>
          </a:p>
          <a:p>
            <a:pPr marL="0" indent="0" algn="ctr">
              <a:buNone/>
            </a:pPr>
            <a:endParaRPr lang="en-US" sz="9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857A97-DD2B-D15A-0A7F-AE5CDAD3E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999" y="685799"/>
            <a:ext cx="2743201" cy="27432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765616-03D1-3AA6-83C1-FCFE3A32B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33" y="2623385"/>
            <a:ext cx="3282472" cy="260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68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altLang="en-US" dirty="0" err="1"/>
              <a:t>Acknowledgments</a:t>
            </a:r>
            <a:endParaRPr lang="en-US" altLang="en-US" dirty="0"/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44E72334-36A0-3949-A207-079D2FF00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701" y="1690688"/>
            <a:ext cx="424154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/>
              <a:t>Special thanks to </a:t>
            </a:r>
            <a:r>
              <a:rPr lang="en-US" altLang="en-US" sz="2400" b="1" dirty="0"/>
              <a:t>Dean Johnston</a:t>
            </a:r>
            <a:r>
              <a:rPr lang="en-US" altLang="en-US" sz="2400" dirty="0"/>
              <a:t> who, at a conference in July of 2008, gave me the idea of adding point group capability to Jmol and used it to develop the </a:t>
            </a:r>
            <a:r>
              <a:rPr lang="en-US" altLang="en-US" sz="2400" b="1" dirty="0"/>
              <a:t>world’s best ever web site on point group symmetry</a:t>
            </a:r>
            <a:r>
              <a:rPr lang="en-US" altLang="en-US" sz="2400" dirty="0"/>
              <a:t>, </a:t>
            </a:r>
            <a:r>
              <a:rPr lang="en-US" altLang="en-US" sz="2400" dirty="0">
                <a:hlinkClick r:id="rId2"/>
              </a:rPr>
              <a:t>https://symotter.org</a:t>
            </a:r>
            <a:r>
              <a:rPr lang="en-US" altLang="en-US" sz="2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F61237-71C3-903D-223E-567B0F25D9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586" y="365125"/>
            <a:ext cx="2381250" cy="2381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975B1B-37FD-7D66-D3AF-627F955460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688" y="1555750"/>
            <a:ext cx="2956780" cy="452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985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E4CA7-FA76-7266-70BE-40A6D1CC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Highlights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C90F3-6EAE-A086-DEE4-0E4F834E9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3295" y="1825625"/>
            <a:ext cx="2935705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Created by Dean Johnston in 2024, this killer webpage implements many of the features of Jmol we will be discussing today.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994B6-CE49-298B-387A-8407F5DC6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63924" y="2766004"/>
            <a:ext cx="4067392" cy="3278612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B944C2-9B44-8107-83F9-1C38CDBCB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342339"/>
            <a:ext cx="8307582" cy="53833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D04CDE-0399-47A4-5EE2-734AD544EFA6}"/>
              </a:ext>
            </a:extLst>
          </p:cNvPr>
          <p:cNvSpPr txBox="1"/>
          <p:nvPr/>
        </p:nvSpPr>
        <p:spPr>
          <a:xfrm>
            <a:off x="226818" y="6308208"/>
            <a:ext cx="3322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https://spacegroups.symotter.org</a:t>
            </a:r>
            <a:r>
              <a:rPr lang="en-US" dirty="0"/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4DBFF89-3B28-133A-5A15-B2BF4ADB2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305" y="4537475"/>
            <a:ext cx="1831151" cy="18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30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E4CA7-FA76-7266-70BE-40A6D1CC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Highlights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C90F3-6EAE-A086-DEE4-0E4F834E9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947" y="1825625"/>
            <a:ext cx="348915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Just published!</a:t>
            </a:r>
          </a:p>
          <a:p>
            <a:pPr marL="0" indent="0">
              <a:buNone/>
            </a:pPr>
            <a:r>
              <a:rPr lang="en-US" dirty="0"/>
              <a:t>Bilbao Crystallographic Server, Cambridge Structural Database, </a:t>
            </a:r>
            <a:r>
              <a:rPr lang="en-US" i="1" dirty="0"/>
              <a:t>VESTA,</a:t>
            </a:r>
            <a:r>
              <a:rPr lang="en-US" dirty="0"/>
              <a:t> and </a:t>
            </a:r>
            <a:r>
              <a:rPr lang="en-US" i="1" dirty="0"/>
              <a:t>Jmol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994B6-CE49-298B-387A-8407F5DC6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63924" y="2766004"/>
            <a:ext cx="4067392" cy="327861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D04CDE-0399-47A4-5EE2-734AD544EFA6}"/>
              </a:ext>
            </a:extLst>
          </p:cNvPr>
          <p:cNvSpPr txBox="1"/>
          <p:nvPr/>
        </p:nvSpPr>
        <p:spPr>
          <a:xfrm>
            <a:off x="226818" y="6308208"/>
            <a:ext cx="4970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http://doi.org/10.1107/S1600576724007659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B50A66-1F42-FDE0-4261-C14104E4F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405310"/>
            <a:ext cx="1932252" cy="19262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318000-7DE1-1358-0D21-C309493CB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931" y="1453169"/>
            <a:ext cx="8355054" cy="459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0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E4CA7-FA76-7266-70BE-40A6D1CC8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Highlights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C90F3-6EAE-A086-DEE4-0E4F834E9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947" y="1825625"/>
            <a:ext cx="348915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Just published!</a:t>
            </a:r>
          </a:p>
          <a:p>
            <a:pPr marL="0" indent="0">
              <a:buNone/>
            </a:pPr>
            <a:r>
              <a:rPr lang="en-US" dirty="0"/>
              <a:t>Bilbao Crystallographic Server, Cambridge Structural Database, </a:t>
            </a:r>
            <a:r>
              <a:rPr lang="en-US" i="1" dirty="0"/>
              <a:t>VESTA,</a:t>
            </a:r>
            <a:r>
              <a:rPr lang="en-US" dirty="0"/>
              <a:t> and </a:t>
            </a:r>
            <a:r>
              <a:rPr lang="en-US" i="1" dirty="0"/>
              <a:t>Jmol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D04CDE-0399-47A4-5EE2-734AD544EFA6}"/>
              </a:ext>
            </a:extLst>
          </p:cNvPr>
          <p:cNvSpPr txBox="1"/>
          <p:nvPr/>
        </p:nvSpPr>
        <p:spPr>
          <a:xfrm>
            <a:off x="226818" y="6308208"/>
            <a:ext cx="4970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http://doi.org/10.1107/S1600576724007659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B50A66-1F42-FDE0-4261-C14104E4F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4405310"/>
            <a:ext cx="1932252" cy="192629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3621015-B84F-9E8C-EE7A-79A2455462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1174" y="1582076"/>
            <a:ext cx="8280826" cy="297195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50B6B20-7C69-7129-C526-5D374C1E6D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9651" y="4761281"/>
            <a:ext cx="6962409" cy="1916259"/>
          </a:xfrm>
          <a:prstGeom prst="rect">
            <a:avLst/>
          </a:prstGeom>
        </p:spPr>
      </p:pic>
      <p:pic>
        <p:nvPicPr>
          <p:cNvPr id="26" name="figure16c">
            <a:hlinkClick r:id="" action="ppaction://media"/>
            <a:extLst>
              <a:ext uri="{FF2B5EF4-FFF2-40B4-BE49-F238E27FC236}">
                <a16:creationId xmlns:a16="http://schemas.microsoft.com/office/drawing/2014/main" id="{9CC5E15D-67D4-132E-10E8-05DFDB9842EC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63724" y="4812850"/>
            <a:ext cx="2248336" cy="1916259"/>
          </a:xfrm>
        </p:spPr>
      </p:pic>
    </p:spTree>
    <p:extLst>
      <p:ext uri="{BB962C8B-B14F-4D97-AF65-F5344CB8AC3E}">
        <p14:creationId xmlns:p14="http://schemas.microsoft.com/office/powerpoint/2010/main" val="381746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9574871-E526-2427-5874-FE2A15EA71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General Introduction to Jmol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7D4E4B7-5938-F560-DE3C-8AF93F77AC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600201"/>
            <a:ext cx="5334000" cy="4525963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en-US" altLang="en-US" sz="2000" dirty="0"/>
              <a:t>Mission: The high-quality, real-time visualization </a:t>
            </a:r>
            <a:r>
              <a:rPr lang="en-US" altLang="en-US" sz="2000" b="1" dirty="0"/>
              <a:t>and analysis </a:t>
            </a:r>
            <a:r>
              <a:rPr lang="en-US" altLang="en-US" sz="2000" dirty="0"/>
              <a:t>of molecular structure, dynamics, and energetics.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/>
              <a:t>Jmol is: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open source Java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cross-disciplinary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actively being developed</a:t>
            </a:r>
          </a:p>
          <a:p>
            <a:pPr eaLnBrk="1" hangingPunct="1">
              <a:buFontTx/>
              <a:buNone/>
            </a:pPr>
            <a:endParaRPr lang="en-US" altLang="en-US" sz="2000" dirty="0"/>
          </a:p>
          <a:p>
            <a:pPr eaLnBrk="1" hangingPunct="1">
              <a:buFontTx/>
              <a:buNone/>
            </a:pPr>
            <a:r>
              <a:rPr lang="en-US" altLang="en-US" sz="2000" dirty="0"/>
              <a:t>Jmol is not:  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a commercial enterprise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    a quantum computational package</a:t>
            </a:r>
          </a:p>
        </p:txBody>
      </p:sp>
      <p:pic>
        <p:nvPicPr>
          <p:cNvPr id="6148" name="Picture 6" descr="caffeine">
            <a:extLst>
              <a:ext uri="{FF2B5EF4-FFF2-40B4-BE49-F238E27FC236}">
                <a16:creationId xmlns:a16="http://schemas.microsoft.com/office/drawing/2014/main" id="{D8D518C9-9FBC-74C5-9219-2C8F99562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5" y="1370013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7E62ED8-8804-BEF2-AD55-745E1FBAA8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General Introduction to Jmol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A2AB036-73D2-1169-8D93-6AADFE35C3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9725" y="1600201"/>
            <a:ext cx="53340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 dirty="0"/>
              <a:t>Configurations: 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b="1" dirty="0"/>
              <a:t>Jmol.jar Java Application</a:t>
            </a:r>
            <a:endParaRPr lang="en-US" altLang="en-US" sz="2400" dirty="0"/>
          </a:p>
          <a:p>
            <a:pPr eaLnBrk="1" hangingPunct="1">
              <a:buFontTx/>
              <a:buNone/>
            </a:pPr>
            <a:endParaRPr lang="en-US" altLang="en-US" sz="2400" b="1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fast, full service,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Allows </a:t>
            </a:r>
            <a:r>
              <a:rPr lang="en-US" altLang="en-US" sz="2400" dirty="0" err="1"/>
              <a:t>drag&amp;drop</a:t>
            </a:r>
            <a:r>
              <a:rPr lang="en-US" altLang="en-US" sz="2400" dirty="0"/>
              <a:t> </a:t>
            </a:r>
          </a:p>
        </p:txBody>
      </p:sp>
      <p:pic>
        <p:nvPicPr>
          <p:cNvPr id="8196" name="Picture 2">
            <a:extLst>
              <a:ext uri="{FF2B5EF4-FFF2-40B4-BE49-F238E27FC236}">
                <a16:creationId xmlns:a16="http://schemas.microsoft.com/office/drawing/2014/main" id="{4BC0C147-854D-9FAE-4BB5-6B8A077F5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43400"/>
            <a:ext cx="47434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2">
            <a:extLst>
              <a:ext uri="{FF2B5EF4-FFF2-40B4-BE49-F238E27FC236}">
                <a16:creationId xmlns:a16="http://schemas.microsoft.com/office/drawing/2014/main" id="{E520549C-3A71-E11B-B63E-166795BC5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531495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1248</Words>
  <Application>Microsoft Office PowerPoint</Application>
  <PresentationFormat>Widescreen</PresentationFormat>
  <Paragraphs>266</Paragraphs>
  <Slides>39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Office Theme</vt:lpstr>
      <vt:lpstr>The Genie in the Jmol:  Your Wish is My Command!</vt:lpstr>
      <vt:lpstr>Acknowledgments</vt:lpstr>
      <vt:lpstr>Acknowledgments</vt:lpstr>
      <vt:lpstr>Acknowledgments</vt:lpstr>
      <vt:lpstr>Recent Highlights</vt:lpstr>
      <vt:lpstr>Recent Highlights</vt:lpstr>
      <vt:lpstr>Recent Highlights</vt:lpstr>
      <vt:lpstr>General Introduction to Jmol</vt:lpstr>
      <vt:lpstr>General Introduction to Jmol</vt:lpstr>
      <vt:lpstr>General Introduction to Jmol</vt:lpstr>
      <vt:lpstr>General Introduction to Jmol</vt:lpstr>
      <vt:lpstr>General Introduction to Jmol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  <vt:lpstr>I wish…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Bob Hanson</dc:creator>
  <cp:lastModifiedBy>Bob Hanson</cp:lastModifiedBy>
  <cp:revision>16</cp:revision>
  <dcterms:created xsi:type="dcterms:W3CDTF">2024-09-17T03:29:57Z</dcterms:created>
  <dcterms:modified xsi:type="dcterms:W3CDTF">2024-09-21T15:49:52Z</dcterms:modified>
</cp:coreProperties>
</file>